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5" r:id="rId6"/>
    <p:sldId id="280" r:id="rId7"/>
    <p:sldId id="258" r:id="rId8"/>
    <p:sldId id="266" r:id="rId9"/>
    <p:sldId id="297" r:id="rId10"/>
    <p:sldId id="298" r:id="rId11"/>
    <p:sldId id="282" r:id="rId12"/>
    <p:sldId id="283" r:id="rId13"/>
    <p:sldId id="261" r:id="rId14"/>
    <p:sldId id="285" r:id="rId15"/>
    <p:sldId id="286" r:id="rId16"/>
    <p:sldId id="287" r:id="rId17"/>
    <p:sldId id="289" r:id="rId18"/>
    <p:sldId id="294" r:id="rId19"/>
    <p:sldId id="293" r:id="rId20"/>
    <p:sldId id="295" r:id="rId21"/>
    <p:sldId id="268" r:id="rId22"/>
    <p:sldId id="269" r:id="rId23"/>
    <p:sldId id="267" r:id="rId24"/>
    <p:sldId id="270" r:id="rId25"/>
    <p:sldId id="296" r:id="rId26"/>
    <p:sldId id="299" r:id="rId27"/>
  </p:sldIdLst>
  <p:sldSz cx="12192000" cy="6858000"/>
  <p:notesSz cx="6858000" cy="9144000"/>
  <p:embeddedFontLst>
    <p:embeddedFont>
      <p:font typeface="Franklin Gothic Book" panose="020B0503020102020204" pitchFamily="34" charset="0"/>
      <p:regular r:id="rId29"/>
      <p:italic r:id="rId30"/>
    </p:embeddedFont>
    <p:embeddedFont>
      <p:font typeface="배달의민족 도현" panose="020B0600000101010101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3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7A908-A9F5-419D-B648-78413071B868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CC90D-FE95-4024-9BDE-9D28448F4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8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이전의 각속도 제어 시스템을</a:t>
            </a:r>
            <a:r>
              <a:rPr lang="ko-KR" altLang="en-US" baseline="0" dirty="0" smtClean="0"/>
              <a:t> 설계하면 각 축의 각속도 </a:t>
            </a:r>
            <a:r>
              <a:rPr lang="ko-KR" altLang="en-US" baseline="0" dirty="0" err="1" smtClean="0"/>
              <a:t>명령값에서</a:t>
            </a:r>
            <a:r>
              <a:rPr lang="ko-KR" altLang="en-US" baseline="0" dirty="0" smtClean="0"/>
              <a:t> 기체 각속도까지 시스템은 각 </a:t>
            </a:r>
            <a:r>
              <a:rPr lang="ko-KR" altLang="en-US" baseline="0" dirty="0" err="1" smtClean="0"/>
              <a:t>축마다</a:t>
            </a:r>
            <a:r>
              <a:rPr lang="ko-KR" altLang="en-US" baseline="0" dirty="0" smtClean="0"/>
              <a:t> 독립된 </a:t>
            </a:r>
            <a:r>
              <a:rPr lang="en-US" altLang="ko-KR" baseline="0" dirty="0" smtClean="0"/>
              <a:t>SISO</a:t>
            </a:r>
            <a:r>
              <a:rPr lang="ko-KR" altLang="en-US" baseline="0" dirty="0" smtClean="0"/>
              <a:t>시스템으로 간주할 수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 요 각 축의 각속도 </a:t>
            </a:r>
            <a:r>
              <a:rPr lang="ko-KR" altLang="en-US" baseline="0" dirty="0" err="1" smtClean="0"/>
              <a:t>명령값에서</a:t>
            </a:r>
            <a:r>
              <a:rPr lang="ko-KR" altLang="en-US" baseline="0" dirty="0" smtClean="0"/>
              <a:t> 각속도까지 특성을 다음과 같이 </a:t>
            </a:r>
            <a:r>
              <a:rPr lang="ko-KR" altLang="en-US" baseline="0" dirty="0" err="1" smtClean="0"/>
              <a:t>전달함수로</a:t>
            </a:r>
            <a:r>
              <a:rPr lang="ko-KR" altLang="en-US" baseline="0" dirty="0" smtClean="0"/>
              <a:t> 표현 가능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CC90D-FE95-4024-9BDE-9D28448F47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04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7" y="2011679"/>
            <a:ext cx="8361229" cy="1110229"/>
          </a:xfrm>
        </p:spPr>
        <p:txBody>
          <a:bodyPr/>
          <a:lstStyle/>
          <a:p>
            <a:r>
              <a:rPr lang="ko-KR" altLang="en-US" sz="66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</a:t>
            </a:r>
            <a:r>
              <a:rPr lang="ko-KR" altLang="en-US" sz="6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66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자세제어와</a:t>
            </a:r>
            <a:r>
              <a:rPr lang="ko-KR" altLang="en-US" sz="6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PID</a:t>
            </a:r>
            <a:endParaRPr lang="ko-KR" altLang="en-US" sz="6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아두이노와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MPU6050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센서를 이용한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호버링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프로그램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3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59" y="1750423"/>
            <a:ext cx="9363075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6170" y="1550368"/>
            <a:ext cx="3004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상보 필터 개념도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3725" y="5846857"/>
            <a:ext cx="788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Angle_Pitch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(0.99 * </a:t>
            </a:r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Angle_Pitch_Gyro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+ 0.01 * </a:t>
            </a:r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Angle_Pitch_Acc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);</a:t>
            </a:r>
          </a:p>
          <a:p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Angle_Roll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= (0.99 * </a:t>
            </a:r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Angle_Roll_Gyro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+ 0.01 * </a:t>
            </a:r>
            <a:r>
              <a:rPr lang="en-US" altLang="ko-KR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Angle_Roll_Acc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);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20391" y="1950478"/>
            <a:ext cx="230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실패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9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6494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714" y="1431891"/>
            <a:ext cx="7608971" cy="488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5085" y="1480084"/>
            <a:ext cx="2952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각속도의 전달함수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9473" y="2249880"/>
            <a:ext cx="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26261" y="3874889"/>
            <a:ext cx="22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33371" y="5398298"/>
            <a:ext cx="37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S(                                                   )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948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6494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20" y="1787191"/>
            <a:ext cx="8138160" cy="45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706582"/>
            <a:ext cx="9601200" cy="71905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IMU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각속도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 추정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09" y="1593668"/>
            <a:ext cx="3514579" cy="4924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0412" y="1307567"/>
            <a:ext cx="310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Mega2560 pin-map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4" y="1593668"/>
            <a:ext cx="6251954" cy="5064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9418" y="1293217"/>
            <a:ext cx="310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MPU6050 Resister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6348549" y="2560320"/>
            <a:ext cx="1219200" cy="2656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93514" y="2595715"/>
            <a:ext cx="8151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0x43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0x48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704218" y="3984444"/>
            <a:ext cx="849085" cy="404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730344" y="3152775"/>
            <a:ext cx="849085" cy="404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753112" y="2950437"/>
            <a:ext cx="849085" cy="785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25052" y="3265987"/>
            <a:ext cx="849085" cy="404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7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706582"/>
            <a:ext cx="9601200" cy="71905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IMU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각속도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 추정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63" y="1319212"/>
            <a:ext cx="100679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706582"/>
            <a:ext cx="9601200" cy="71905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IMU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각속도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 추정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18" y="1412086"/>
            <a:ext cx="6448425" cy="5324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43" y="1425633"/>
            <a:ext cx="7007814" cy="5477479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962" y="1490324"/>
            <a:ext cx="2490449" cy="4223493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56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706582"/>
            <a:ext cx="9601200" cy="71905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IMU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각속도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 추정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08" y="1538844"/>
            <a:ext cx="5582194" cy="50164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27908" y="1538844"/>
            <a:ext cx="2786743" cy="838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745" y="2167149"/>
            <a:ext cx="3512800" cy="32754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1588" y="3804873"/>
            <a:ext cx="261257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72845" y="2616925"/>
            <a:ext cx="261257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46229" y="3672614"/>
            <a:ext cx="261257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93383" y="2377440"/>
            <a:ext cx="261257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7053943" y="3518263"/>
            <a:ext cx="469392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14606" y="3233614"/>
            <a:ext cx="71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Roll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7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706582"/>
            <a:ext cx="9601200" cy="71905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IMU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각속도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 추정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85" y="2325552"/>
            <a:ext cx="6439509" cy="33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706582"/>
            <a:ext cx="9601200" cy="71905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IMU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각속도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 추정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77" y="2170067"/>
            <a:ext cx="2428875" cy="3771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44" y="2189117"/>
            <a:ext cx="3600450" cy="3752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844" y="2170067"/>
            <a:ext cx="3438525" cy="3648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599" y="1800735"/>
            <a:ext cx="203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</a:t>
            </a:r>
            <a:r>
              <a:rPr lang="ko-KR" altLang="en-US" dirty="0" smtClean="0"/>
              <a:t>제어기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Kp</a:t>
            </a:r>
            <a:r>
              <a:rPr lang="en-US" altLang="ko-KR" dirty="0" smtClean="0"/>
              <a:t>=1.0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08034" y="1720419"/>
            <a:ext cx="269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Roll – </a:t>
            </a:r>
            <a:r>
              <a:rPr lang="ko-KR" altLang="en-US" dirty="0" smtClean="0"/>
              <a:t>가상 모터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3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706582"/>
            <a:ext cx="9601200" cy="71905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IMU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각속도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 추정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26" y="1390662"/>
            <a:ext cx="7872142" cy="5248423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01" y="1390662"/>
            <a:ext cx="7955969" cy="5349772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35" y="1390662"/>
            <a:ext cx="7917866" cy="5248423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3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687484"/>
            <a:ext cx="9601200" cy="4179916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제어기 설계를 위한 모델링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하드웨어 설명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IMU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각속도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 추정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 설명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결과물과 목표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6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706582"/>
            <a:ext cx="9601200" cy="71905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IMU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각속도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 추정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7" y="1313971"/>
            <a:ext cx="8843554" cy="53273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51" y="1867852"/>
            <a:ext cx="40386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59674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결과물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65" y="2175860"/>
            <a:ext cx="6453197" cy="3629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697" y="2362046"/>
            <a:ext cx="5791200" cy="3257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913" y="1731780"/>
            <a:ext cx="43053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7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결과물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19785" y="1780260"/>
            <a:ext cx="6303712" cy="354583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461761" y="3339819"/>
            <a:ext cx="843280" cy="3048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750560" y="3068319"/>
            <a:ext cx="2346960" cy="27149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040120" y="2354298"/>
            <a:ext cx="1762759" cy="71401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745479" y="1065364"/>
            <a:ext cx="843280" cy="128893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99859" y="5003286"/>
            <a:ext cx="843280" cy="94770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849358" y="3339818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GY-86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8400" y="2156273"/>
            <a:ext cx="170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MEGA 2560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57044" y="3019402"/>
            <a:ext cx="61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PCB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57044" y="1595896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RX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49358" y="5292470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BEC</a:t>
            </a:r>
            <a:endParaRPr lang="ko-KR" altLang="en-US" dirty="0"/>
          </a:p>
        </p:txBody>
      </p:sp>
      <p:cxnSp>
        <p:nvCxnSpPr>
          <p:cNvPr id="17" name="직선 연결선 16"/>
          <p:cNvCxnSpPr>
            <a:endCxn id="9" idx="2"/>
          </p:cNvCxnSpPr>
          <p:nvPr/>
        </p:nvCxnSpPr>
        <p:spPr>
          <a:xfrm flipV="1">
            <a:off x="4719324" y="1709830"/>
            <a:ext cx="1026155" cy="707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7" idx="2"/>
          </p:cNvCxnSpPr>
          <p:nvPr/>
        </p:nvCxnSpPr>
        <p:spPr>
          <a:xfrm>
            <a:off x="4790442" y="3150664"/>
            <a:ext cx="960118" cy="53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8" idx="6"/>
            <a:endCxn id="12" idx="1"/>
          </p:cNvCxnSpPr>
          <p:nvPr/>
        </p:nvCxnSpPr>
        <p:spPr>
          <a:xfrm flipV="1">
            <a:off x="7802879" y="2340939"/>
            <a:ext cx="985521" cy="3703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6" idx="6"/>
            <a:endCxn id="11" idx="1"/>
          </p:cNvCxnSpPr>
          <p:nvPr/>
        </p:nvCxnSpPr>
        <p:spPr>
          <a:xfrm>
            <a:off x="7305041" y="3492219"/>
            <a:ext cx="1544317" cy="32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0" idx="6"/>
            <a:endCxn id="15" idx="1"/>
          </p:cNvCxnSpPr>
          <p:nvPr/>
        </p:nvCxnSpPr>
        <p:spPr>
          <a:xfrm flipV="1">
            <a:off x="7343139" y="5477136"/>
            <a:ext cx="1506219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9417" y="154578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결과물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97" y="1152860"/>
            <a:ext cx="9822520" cy="55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배운 것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687484"/>
            <a:ext cx="10607040" cy="4896196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하드웨어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아두이노와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PWM, PPM, SBUS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통신 프로토콜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납땜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전력 분배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핀맵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읽는 법 등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pPr lvl="1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소모 많았음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소프트웨어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아두이노 스케치 코딩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개념적인 제어 이론부터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이를 적용하는 소프트웨어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30352" lvl="1" indent="0">
              <a:buNone/>
            </a:pP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 읽기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이해되지 않는 논문을 읽는 법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…?</a:t>
            </a:r>
          </a:p>
          <a:p>
            <a:pPr lvl="1"/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6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687484"/>
            <a:ext cx="10607040" cy="4896196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PID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계수 최적화시키기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이론 배우기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드론용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짐벌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만들기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PID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제어를 이용해서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4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 문헌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654629"/>
            <a:ext cx="9601200" cy="421277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오픈소스 기반 복합형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드론비행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제어 시뮬레이션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8bit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마이크로컨트롤러의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PID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제어를 이용한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 Study on Flight Stabilization of Drones by Gyro Sensor and PID Control (1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Identification and Path Following Control </a:t>
            </a:r>
          </a:p>
          <a:p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무인항공기 하늘의 산업혁명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노나미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겐조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강현철 역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10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2018346"/>
            <a:ext cx="7724775" cy="4467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74" y="1729984"/>
            <a:ext cx="6428249" cy="5043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257" y="1869942"/>
            <a:ext cx="6219881" cy="49039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074" y="1358884"/>
            <a:ext cx="6774044" cy="51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03" y="1617890"/>
            <a:ext cx="5012466" cy="4125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07" y="1612669"/>
            <a:ext cx="5503263" cy="41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6494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십자형 3"/>
          <p:cNvSpPr/>
          <p:nvPr/>
        </p:nvSpPr>
        <p:spPr>
          <a:xfrm>
            <a:off x="1371600" y="1995054"/>
            <a:ext cx="3782291" cy="3782291"/>
          </a:xfrm>
          <a:prstGeom prst="plus">
            <a:avLst>
              <a:gd name="adj" fmla="val 42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프레임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125682" y="3527712"/>
            <a:ext cx="716973" cy="716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모터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682836" y="3532909"/>
            <a:ext cx="716973" cy="716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모터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904258" y="5282046"/>
            <a:ext cx="716973" cy="716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모터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904258" y="1859973"/>
            <a:ext cx="716973" cy="716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모터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4274" y="3655001"/>
            <a:ext cx="858981" cy="462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ESC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669722" y="3655001"/>
            <a:ext cx="858981" cy="462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ESC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 rot="16200000">
            <a:off x="2833254" y="2771777"/>
            <a:ext cx="858981" cy="462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ESC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 rot="16200000">
            <a:off x="2844509" y="4553818"/>
            <a:ext cx="858981" cy="462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ESC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37287" y="6038850"/>
            <a:ext cx="1985531" cy="528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11.1V </a:t>
            </a:r>
          </a:p>
          <a:p>
            <a:pPr algn="ctr"/>
            <a:r>
              <a:rPr lang="en-US" altLang="ko-KR" dirty="0" smtClean="0"/>
              <a:t>4500mAh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43700" y="5999019"/>
            <a:ext cx="1475509" cy="608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5V</a:t>
            </a:r>
            <a:endParaRPr lang="ko-KR" altLang="en-US" dirty="0"/>
          </a:p>
        </p:txBody>
      </p:sp>
      <p:cxnSp>
        <p:nvCxnSpPr>
          <p:cNvPr id="16" name="직선 연결선 15"/>
          <p:cNvCxnSpPr>
            <a:stCxn id="13" idx="3"/>
            <a:endCxn id="14" idx="1"/>
          </p:cNvCxnSpPr>
          <p:nvPr/>
        </p:nvCxnSpPr>
        <p:spPr>
          <a:xfrm>
            <a:off x="5922818" y="6303169"/>
            <a:ext cx="820882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95555" y="5902036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BEC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13914" y="2419352"/>
            <a:ext cx="1309255" cy="2026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Arduino</a:t>
            </a:r>
          </a:p>
          <a:p>
            <a:pPr algn="ctr"/>
            <a:r>
              <a:rPr lang="en-US" altLang="ko-KR" sz="1600" dirty="0" smtClean="0"/>
              <a:t>mega2560</a:t>
            </a:r>
            <a:endParaRPr lang="ko-KR" altLang="en-US" sz="1600" dirty="0"/>
          </a:p>
        </p:txBody>
      </p:sp>
      <p:sp>
        <p:nvSpPr>
          <p:cNvPr id="19" name="타원 18"/>
          <p:cNvSpPr/>
          <p:nvPr/>
        </p:nvSpPr>
        <p:spPr>
          <a:xfrm>
            <a:off x="10271414" y="4063709"/>
            <a:ext cx="1028700" cy="1312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IMU</a:t>
            </a:r>
          </a:p>
          <a:p>
            <a:pPr algn="ctr"/>
            <a:r>
              <a:rPr lang="en-US" altLang="ko-KR" sz="1600" dirty="0" smtClean="0"/>
              <a:t>GY-86</a:t>
            </a:r>
          </a:p>
          <a:p>
            <a:pPr algn="ctr"/>
            <a:r>
              <a:rPr lang="en-US" altLang="ko-KR" sz="1600" dirty="0" smtClean="0"/>
              <a:t>10</a:t>
            </a:r>
            <a:r>
              <a:rPr lang="ko-KR" altLang="en-US" sz="1600" dirty="0" smtClean="0"/>
              <a:t>축</a:t>
            </a:r>
            <a:endParaRPr lang="en-US" altLang="ko-KR" sz="1600" dirty="0"/>
          </a:p>
        </p:txBody>
      </p:sp>
      <p:sp>
        <p:nvSpPr>
          <p:cNvPr id="20" name="타원 19"/>
          <p:cNvSpPr/>
          <p:nvPr/>
        </p:nvSpPr>
        <p:spPr>
          <a:xfrm>
            <a:off x="10157114" y="2080109"/>
            <a:ext cx="1143000" cy="1182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수신기</a:t>
            </a:r>
            <a:endParaRPr lang="en-US" altLang="ko-KR" sz="1600" dirty="0" smtClean="0"/>
          </a:p>
          <a:p>
            <a:pPr algn="ctr"/>
            <a:r>
              <a:rPr lang="en-US" altLang="ko-KR" dirty="0" smtClean="0"/>
              <a:t>(RX)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481454" y="685800"/>
            <a:ext cx="1943101" cy="86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송신기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(TX, controller)</a:t>
            </a:r>
            <a:endParaRPr lang="ko-KR" altLang="en-US" dirty="0"/>
          </a:p>
        </p:txBody>
      </p:sp>
      <p:cxnSp>
        <p:nvCxnSpPr>
          <p:cNvPr id="23" name="직선 연결선 22"/>
          <p:cNvCxnSpPr>
            <a:stCxn id="18" idx="3"/>
            <a:endCxn id="20" idx="2"/>
          </p:cNvCxnSpPr>
          <p:nvPr/>
        </p:nvCxnSpPr>
        <p:spPr>
          <a:xfrm flipV="1">
            <a:off x="8723169" y="2671525"/>
            <a:ext cx="1433945" cy="76094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8" idx="3"/>
            <a:endCxn id="19" idx="2"/>
          </p:cNvCxnSpPr>
          <p:nvPr/>
        </p:nvCxnSpPr>
        <p:spPr>
          <a:xfrm>
            <a:off x="8723169" y="3432465"/>
            <a:ext cx="1548245" cy="128760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1" idx="3"/>
            <a:endCxn id="20" idx="1"/>
          </p:cNvCxnSpPr>
          <p:nvPr/>
        </p:nvCxnSpPr>
        <p:spPr>
          <a:xfrm>
            <a:off x="9424555" y="1117023"/>
            <a:ext cx="899947" cy="1136308"/>
          </a:xfrm>
          <a:prstGeom prst="line">
            <a:avLst/>
          </a:prstGeom>
          <a:ln w="73025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4" idx="0"/>
            <a:endCxn id="18" idx="2"/>
          </p:cNvCxnSpPr>
          <p:nvPr/>
        </p:nvCxnSpPr>
        <p:spPr>
          <a:xfrm flipV="1">
            <a:off x="7481455" y="4445577"/>
            <a:ext cx="587087" cy="1553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4" idx="3"/>
            <a:endCxn id="19" idx="3"/>
          </p:cNvCxnSpPr>
          <p:nvPr/>
        </p:nvCxnSpPr>
        <p:spPr>
          <a:xfrm flipV="1">
            <a:off x="8219209" y="5184186"/>
            <a:ext cx="2202855" cy="1118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14" idx="3"/>
            <a:endCxn id="20" idx="3"/>
          </p:cNvCxnSpPr>
          <p:nvPr/>
        </p:nvCxnSpPr>
        <p:spPr>
          <a:xfrm flipV="1">
            <a:off x="8219209" y="3089719"/>
            <a:ext cx="2105293" cy="3213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18" idx="1"/>
            <a:endCxn id="11" idx="2"/>
          </p:cNvCxnSpPr>
          <p:nvPr/>
        </p:nvCxnSpPr>
        <p:spPr>
          <a:xfrm flipH="1" flipV="1">
            <a:off x="3493942" y="3002974"/>
            <a:ext cx="3919972" cy="4294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0" idx="3"/>
            <a:endCxn id="18" idx="1"/>
          </p:cNvCxnSpPr>
          <p:nvPr/>
        </p:nvCxnSpPr>
        <p:spPr>
          <a:xfrm flipV="1">
            <a:off x="4528703" y="3432465"/>
            <a:ext cx="2885211" cy="4537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2" idx="2"/>
            <a:endCxn id="18" idx="1"/>
          </p:cNvCxnSpPr>
          <p:nvPr/>
        </p:nvCxnSpPr>
        <p:spPr>
          <a:xfrm flipV="1">
            <a:off x="3505197" y="3432465"/>
            <a:ext cx="3908717" cy="13525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9" idx="3"/>
            <a:endCxn id="18" idx="1"/>
          </p:cNvCxnSpPr>
          <p:nvPr/>
        </p:nvCxnSpPr>
        <p:spPr>
          <a:xfrm flipV="1">
            <a:off x="2833255" y="3432465"/>
            <a:ext cx="4580659" cy="4537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13" idx="0"/>
          </p:cNvCxnSpPr>
          <p:nvPr/>
        </p:nvCxnSpPr>
        <p:spPr>
          <a:xfrm>
            <a:off x="3621231" y="4117395"/>
            <a:ext cx="1308822" cy="1921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3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6494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719" y="1635788"/>
            <a:ext cx="49339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8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687484"/>
            <a:ext cx="9601200" cy="146304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PID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제어를 통한 각속도 안정화 방법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각각의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로터에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대한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조작량을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구하는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믹싱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연산방법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37607" y="4314305"/>
            <a:ext cx="1753986" cy="63176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로터</a:t>
            </a:r>
            <a:r>
              <a:rPr lang="ko-KR" altLang="en-US" dirty="0" smtClean="0"/>
              <a:t> 동역학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0" y="3682537"/>
            <a:ext cx="1753986" cy="63176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회전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추진력 관계식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810000" y="4946073"/>
            <a:ext cx="1753986" cy="63176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반토크</a:t>
            </a:r>
            <a:r>
              <a:rPr lang="ko-KR" altLang="en-US" dirty="0" smtClean="0"/>
              <a:t> 관계식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436821" y="4314305"/>
            <a:ext cx="1753986" cy="63176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로터</a:t>
            </a:r>
            <a:r>
              <a:rPr lang="ko-KR" altLang="en-US" dirty="0" smtClean="0"/>
              <a:t> 배치와 </a:t>
            </a:r>
            <a:r>
              <a:rPr lang="ko-KR" altLang="en-US" dirty="0" err="1" smtClean="0"/>
              <a:t>회전방향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72203" y="3682537"/>
            <a:ext cx="1753986" cy="63176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전체 </a:t>
            </a:r>
            <a:r>
              <a:rPr lang="ko-KR" altLang="en-US" dirty="0" err="1" smtClean="0"/>
              <a:t>병진운동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974975" y="4946073"/>
            <a:ext cx="1753986" cy="63176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전체 회전운동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426" y="4314305"/>
            <a:ext cx="10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PWM</a:t>
            </a:r>
            <a:endParaRPr lang="ko-KR" altLang="en-US" dirty="0"/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939338" y="4630189"/>
            <a:ext cx="698269" cy="53448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5" idx="1"/>
          </p:cNvCxnSpPr>
          <p:nvPr/>
        </p:nvCxnSpPr>
        <p:spPr>
          <a:xfrm rot="5400000" flipH="1" flipV="1">
            <a:off x="3268433" y="4121581"/>
            <a:ext cx="664726" cy="418407"/>
          </a:xfrm>
          <a:prstGeom prst="bentConnector2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4" idx="3"/>
            <a:endCxn id="6" idx="1"/>
          </p:cNvCxnSpPr>
          <p:nvPr/>
        </p:nvCxnSpPr>
        <p:spPr>
          <a:xfrm>
            <a:off x="3391593" y="4630189"/>
            <a:ext cx="418407" cy="631768"/>
          </a:xfrm>
          <a:prstGeom prst="bent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5" idx="3"/>
            <a:endCxn id="7" idx="1"/>
          </p:cNvCxnSpPr>
          <p:nvPr/>
        </p:nvCxnSpPr>
        <p:spPr>
          <a:xfrm>
            <a:off x="5563986" y="3998421"/>
            <a:ext cx="872835" cy="631768"/>
          </a:xfrm>
          <a:prstGeom prst="bent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" idx="3"/>
            <a:endCxn id="7" idx="1"/>
          </p:cNvCxnSpPr>
          <p:nvPr/>
        </p:nvCxnSpPr>
        <p:spPr>
          <a:xfrm flipV="1">
            <a:off x="5563986" y="4630189"/>
            <a:ext cx="872835" cy="631768"/>
          </a:xfrm>
          <a:prstGeom prst="bent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3"/>
            <a:endCxn id="8" idx="1"/>
          </p:cNvCxnSpPr>
          <p:nvPr/>
        </p:nvCxnSpPr>
        <p:spPr>
          <a:xfrm flipV="1">
            <a:off x="8190807" y="3998421"/>
            <a:ext cx="781396" cy="631768"/>
          </a:xfrm>
          <a:prstGeom prst="bent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7" idx="3"/>
            <a:endCxn id="9" idx="1"/>
          </p:cNvCxnSpPr>
          <p:nvPr/>
        </p:nvCxnSpPr>
        <p:spPr>
          <a:xfrm>
            <a:off x="8190807" y="4630189"/>
            <a:ext cx="784168" cy="631768"/>
          </a:xfrm>
          <a:prstGeom prst="bent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726189" y="3829648"/>
            <a:ext cx="10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속도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726189" y="5127305"/>
            <a:ext cx="10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자세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5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880023" y="1534113"/>
            <a:ext cx="8194213" cy="1828800"/>
            <a:chOff x="3339696" y="2178350"/>
            <a:chExt cx="8194213" cy="182880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339696" y="2178350"/>
              <a:ext cx="8007234" cy="18288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3381202" y="2643446"/>
              <a:ext cx="8152707" cy="916104"/>
              <a:chOff x="939338" y="3682537"/>
              <a:chExt cx="10875818" cy="2022262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1637607" y="4314305"/>
                <a:ext cx="1753986" cy="63176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/>
                  <a:t>로터</a:t>
                </a:r>
                <a:r>
                  <a:rPr lang="ko-KR" altLang="en-US" sz="1100" dirty="0" smtClean="0"/>
                  <a:t> 동역학</a:t>
                </a:r>
                <a:endParaRPr lang="ko-KR" altLang="en-US" sz="1100" dirty="0"/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10000" y="3682537"/>
                <a:ext cx="1753986" cy="63176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회전</a:t>
                </a:r>
                <a:r>
                  <a:rPr lang="en-US" altLang="ko-KR" sz="1100" dirty="0"/>
                  <a:t> </a:t>
                </a:r>
                <a:r>
                  <a:rPr lang="en-US" altLang="ko-KR" sz="1100" dirty="0" smtClean="0"/>
                  <a:t>– </a:t>
                </a:r>
                <a:r>
                  <a:rPr lang="ko-KR" altLang="en-US" sz="1100" dirty="0" smtClean="0"/>
                  <a:t>추진력 관계식</a:t>
                </a:r>
                <a:endParaRPr lang="ko-KR" altLang="en-US" sz="1100" dirty="0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10000" y="4946073"/>
                <a:ext cx="1753986" cy="63176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회전 </a:t>
                </a:r>
                <a:r>
                  <a:rPr lang="en-US" altLang="ko-KR" sz="1100" dirty="0" smtClean="0"/>
                  <a:t>– </a:t>
                </a:r>
                <a:r>
                  <a:rPr lang="ko-KR" altLang="en-US" sz="1100" dirty="0" err="1" smtClean="0"/>
                  <a:t>반토크</a:t>
                </a:r>
                <a:r>
                  <a:rPr lang="ko-KR" altLang="en-US" sz="1100" dirty="0" smtClean="0"/>
                  <a:t> 관계식</a:t>
                </a:r>
                <a:endParaRPr lang="ko-KR" altLang="en-US" sz="1100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6436821" y="4314305"/>
                <a:ext cx="1753986" cy="63176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/>
                  <a:t>로터</a:t>
                </a:r>
                <a:r>
                  <a:rPr lang="ko-KR" altLang="en-US" sz="1100" dirty="0" smtClean="0"/>
                  <a:t> 배치와 </a:t>
                </a:r>
                <a:r>
                  <a:rPr lang="ko-KR" altLang="en-US" sz="1100" dirty="0" err="1" smtClean="0"/>
                  <a:t>회전방향</a:t>
                </a:r>
                <a:endParaRPr lang="ko-KR" altLang="en-US" sz="1100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8972203" y="3682537"/>
                <a:ext cx="1753986" cy="63176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전체 </a:t>
                </a:r>
                <a:r>
                  <a:rPr lang="ko-KR" altLang="en-US" sz="1100" dirty="0" err="1" smtClean="0"/>
                  <a:t>병진운동</a:t>
                </a:r>
                <a:endParaRPr lang="ko-KR" altLang="en-US" sz="1100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8974975" y="4946073"/>
                <a:ext cx="1753986" cy="631768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전체 회전운동</a:t>
                </a:r>
                <a:endParaRPr lang="ko-KR" altLang="en-US" sz="1100" dirty="0"/>
              </a:p>
            </p:txBody>
          </p:sp>
          <p:cxnSp>
            <p:nvCxnSpPr>
              <p:cNvPr id="10" name="꺾인 연결선 9"/>
              <p:cNvCxnSpPr/>
              <p:nvPr/>
            </p:nvCxnSpPr>
            <p:spPr>
              <a:xfrm flipV="1">
                <a:off x="939338" y="4630189"/>
                <a:ext cx="698269" cy="53448"/>
              </a:xfrm>
              <a:prstGeom prst="bentConnector3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꺾인 연결선 10"/>
              <p:cNvCxnSpPr>
                <a:endCxn id="5" idx="1"/>
              </p:cNvCxnSpPr>
              <p:nvPr/>
            </p:nvCxnSpPr>
            <p:spPr>
              <a:xfrm rot="5400000" flipH="1" flipV="1">
                <a:off x="3268433" y="4121581"/>
                <a:ext cx="664726" cy="418407"/>
              </a:xfrm>
              <a:prstGeom prst="bentConnector2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꺾인 연결선 11"/>
              <p:cNvCxnSpPr>
                <a:stCxn id="4" idx="3"/>
                <a:endCxn id="6" idx="1"/>
              </p:cNvCxnSpPr>
              <p:nvPr/>
            </p:nvCxnSpPr>
            <p:spPr>
              <a:xfrm>
                <a:off x="3391593" y="4630189"/>
                <a:ext cx="418407" cy="631768"/>
              </a:xfrm>
              <a:prstGeom prst="bentConnector3">
                <a:avLst>
                  <a:gd name="adj1" fmla="val 50000"/>
                </a:avLst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꺾인 연결선 12"/>
              <p:cNvCxnSpPr>
                <a:stCxn id="5" idx="3"/>
                <a:endCxn id="7" idx="1"/>
              </p:cNvCxnSpPr>
              <p:nvPr/>
            </p:nvCxnSpPr>
            <p:spPr>
              <a:xfrm>
                <a:off x="5563986" y="3998421"/>
                <a:ext cx="872835" cy="631768"/>
              </a:xfrm>
              <a:prstGeom prst="bentConnector3">
                <a:avLst>
                  <a:gd name="adj1" fmla="val 50000"/>
                </a:avLst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꺾인 연결선 13"/>
              <p:cNvCxnSpPr>
                <a:stCxn id="6" idx="3"/>
                <a:endCxn id="7" idx="1"/>
              </p:cNvCxnSpPr>
              <p:nvPr/>
            </p:nvCxnSpPr>
            <p:spPr>
              <a:xfrm flipV="1">
                <a:off x="5563986" y="4630189"/>
                <a:ext cx="872835" cy="631768"/>
              </a:xfrm>
              <a:prstGeom prst="bentConnector3">
                <a:avLst>
                  <a:gd name="adj1" fmla="val 50000"/>
                </a:avLst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꺾인 연결선 14"/>
              <p:cNvCxnSpPr>
                <a:stCxn id="7" idx="3"/>
                <a:endCxn id="8" idx="1"/>
              </p:cNvCxnSpPr>
              <p:nvPr/>
            </p:nvCxnSpPr>
            <p:spPr>
              <a:xfrm flipV="1">
                <a:off x="8190807" y="3998421"/>
                <a:ext cx="781396" cy="631768"/>
              </a:xfrm>
              <a:prstGeom prst="bentConnector3">
                <a:avLst>
                  <a:gd name="adj1" fmla="val 50000"/>
                </a:avLst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꺾인 연결선 15"/>
              <p:cNvCxnSpPr>
                <a:stCxn id="7" idx="3"/>
                <a:endCxn id="9" idx="1"/>
              </p:cNvCxnSpPr>
              <p:nvPr/>
            </p:nvCxnSpPr>
            <p:spPr>
              <a:xfrm>
                <a:off x="8190807" y="4630189"/>
                <a:ext cx="784168" cy="631768"/>
              </a:xfrm>
              <a:prstGeom prst="bentConnector3">
                <a:avLst>
                  <a:gd name="adj1" fmla="val 50000"/>
                </a:avLst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115193" y="4174759"/>
                <a:ext cx="1088967" cy="577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err="1" smtClean="0"/>
                  <a:t>로터</a:t>
                </a:r>
                <a:r>
                  <a:rPr lang="ko-KR" altLang="en-US" sz="1100" dirty="0" smtClean="0"/>
                  <a:t> 회전</a:t>
                </a:r>
                <a:endParaRPr lang="ko-KR" altLang="en-US" sz="11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643552" y="3723192"/>
                <a:ext cx="1088967" cy="951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/>
                  <a:t>전체 추진력</a:t>
                </a:r>
                <a:endParaRPr lang="ko-KR" altLang="en-US" sz="11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80363" y="5074614"/>
                <a:ext cx="1088967" cy="577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mtClean="0"/>
                  <a:t>반토크</a:t>
                </a:r>
                <a:endParaRPr lang="ko-KR" altLang="en-US" sz="11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719753" y="5045535"/>
                <a:ext cx="1088967" cy="577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/>
                  <a:t>전체 토크</a:t>
                </a:r>
                <a:endParaRPr lang="ko-KR" altLang="en-US" sz="11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80115" y="3820373"/>
                <a:ext cx="1088967" cy="951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err="1" smtClean="0"/>
                  <a:t>로터</a:t>
                </a:r>
                <a:r>
                  <a:rPr lang="ko-KR" altLang="en-US" sz="1100" dirty="0" smtClean="0"/>
                  <a:t> 추진력</a:t>
                </a:r>
                <a:endParaRPr lang="ko-KR" altLang="en-US" sz="11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726189" y="3829649"/>
                <a:ext cx="1088967" cy="577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/>
                  <a:t>속도</a:t>
                </a:r>
                <a:endParaRPr lang="ko-KR" altLang="en-US" sz="11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726189" y="5127306"/>
                <a:ext cx="1088967" cy="577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mtClean="0"/>
                  <a:t>자세</a:t>
                </a:r>
                <a:endParaRPr lang="ko-KR" altLang="en-US" sz="1100" dirty="0"/>
              </a:p>
            </p:txBody>
          </p:sp>
        </p:grpSp>
      </p:grpSp>
      <p:sp>
        <p:nvSpPr>
          <p:cNvPr id="27" name="모서리가 둥근 직사각형 26"/>
          <p:cNvSpPr/>
          <p:nvPr/>
        </p:nvSpPr>
        <p:spPr>
          <a:xfrm>
            <a:off x="1870364" y="3886199"/>
            <a:ext cx="1330036" cy="640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스로틀</a:t>
            </a:r>
            <a:r>
              <a:rPr lang="ko-KR" altLang="en-US" dirty="0" smtClean="0"/>
              <a:t> 게인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870364" y="4963390"/>
            <a:ext cx="1330036" cy="897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 smtClean="0"/>
              <a:t>자이로</a:t>
            </a:r>
            <a:r>
              <a:rPr lang="ko-KR" altLang="en-US" dirty="0" smtClean="0"/>
              <a:t> 피드백 제어기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8536" y="402178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Throttle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8536" y="4937143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Aileron</a:t>
            </a:r>
          </a:p>
          <a:p>
            <a:pPr algn="ctr"/>
            <a:r>
              <a:rPr lang="en-US" altLang="ko-KR" dirty="0" smtClean="0"/>
              <a:t>Elevator</a:t>
            </a:r>
          </a:p>
          <a:p>
            <a:pPr algn="ctr"/>
            <a:r>
              <a:rPr lang="en-US" altLang="ko-KR" dirty="0" smtClean="0"/>
              <a:t>Rudder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80023" y="3886199"/>
            <a:ext cx="1118004" cy="1974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믹서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9258300" y="4206446"/>
            <a:ext cx="2407781" cy="978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자이로</a:t>
            </a:r>
            <a:r>
              <a:rPr lang="ko-KR" altLang="en-US" dirty="0" smtClean="0"/>
              <a:t> 센서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&amp; </a:t>
            </a:r>
            <a:r>
              <a:rPr lang="ko-KR" altLang="en-US" dirty="0" smtClean="0"/>
              <a:t>필터 회로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10600517" y="2915313"/>
            <a:ext cx="0" cy="117843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32" idx="1"/>
            <a:endCxn id="28" idx="2"/>
          </p:cNvCxnSpPr>
          <p:nvPr/>
        </p:nvCxnSpPr>
        <p:spPr>
          <a:xfrm rot="10800000" flipV="1">
            <a:off x="2535382" y="4695755"/>
            <a:ext cx="6722918" cy="1164718"/>
          </a:xfrm>
          <a:prstGeom prst="bentConnector4">
            <a:avLst>
              <a:gd name="adj1" fmla="val 45054"/>
              <a:gd name="adj2" fmla="val 11962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8" idx="3"/>
            <a:endCxn id="31" idx="1"/>
          </p:cNvCxnSpPr>
          <p:nvPr/>
        </p:nvCxnSpPr>
        <p:spPr>
          <a:xfrm flipV="1">
            <a:off x="3200400" y="4873336"/>
            <a:ext cx="679623" cy="53859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7" idx="3"/>
            <a:endCxn id="31" idx="1"/>
          </p:cNvCxnSpPr>
          <p:nvPr/>
        </p:nvCxnSpPr>
        <p:spPr>
          <a:xfrm>
            <a:off x="3200400" y="4206447"/>
            <a:ext cx="679623" cy="6668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31" idx="3"/>
            <a:endCxn id="25" idx="1"/>
          </p:cNvCxnSpPr>
          <p:nvPr/>
        </p:nvCxnSpPr>
        <p:spPr>
          <a:xfrm flipH="1" flipV="1">
            <a:off x="3880023" y="2448513"/>
            <a:ext cx="1118004" cy="2424823"/>
          </a:xfrm>
          <a:prstGeom prst="bentConnector5">
            <a:avLst>
              <a:gd name="adj1" fmla="val -20447"/>
              <a:gd name="adj2" fmla="val 51500"/>
              <a:gd name="adj3" fmla="val 12044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774373" y="2142307"/>
            <a:ext cx="140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PWM</a:t>
            </a:r>
          </a:p>
          <a:p>
            <a:r>
              <a:rPr lang="ko-KR" altLang="en-US" dirty="0" smtClean="0"/>
              <a:t>신호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535933" y="3515566"/>
            <a:ext cx="132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각속도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377382" y="4815732"/>
            <a:ext cx="171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실측 각속도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30351" y="5285286"/>
            <a:ext cx="122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GYRO</a:t>
            </a:r>
          </a:p>
          <a:p>
            <a:pPr algn="ctr"/>
            <a:r>
              <a:rPr lang="en-US" altLang="ko-KR" dirty="0" smtClean="0"/>
              <a:t>ACC</a:t>
            </a:r>
            <a:br>
              <a:rPr lang="en-US" altLang="ko-KR" dirty="0" smtClean="0"/>
            </a:br>
            <a:r>
              <a:rPr lang="en-US" altLang="ko-KR" dirty="0" smtClean="0"/>
              <a:t>MAG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34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90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간단한 모델링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67" y="4076293"/>
            <a:ext cx="7020469" cy="240761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97577" y="1524000"/>
            <a:ext cx="1201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GYRO</a:t>
            </a:r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297577" y="3303568"/>
            <a:ext cx="1201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ACC</a:t>
            </a:r>
            <a:endParaRPr lang="ko-KR" alt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029097" y="1976846"/>
            <a:ext cx="894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흔들림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필터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이동평균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이전 각도와 합산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적분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) 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발산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68342" y="2211636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상보 필터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376" y="4355504"/>
            <a:ext cx="2450102" cy="17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352</TotalTime>
  <Words>453</Words>
  <Application>Microsoft Office PowerPoint</Application>
  <PresentationFormat>와이드스크린</PresentationFormat>
  <Paragraphs>168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Wingdings</vt:lpstr>
      <vt:lpstr>Franklin Gothic Book</vt:lpstr>
      <vt:lpstr>돋움</vt:lpstr>
      <vt:lpstr>배달의민족 도현</vt:lpstr>
      <vt:lpstr>맑은 고딕</vt:lpstr>
      <vt:lpstr>Crop</vt:lpstr>
      <vt:lpstr>드론 자세제어와 PID</vt:lpstr>
      <vt:lpstr>목차</vt:lpstr>
      <vt:lpstr>간단한 모델링</vt:lpstr>
      <vt:lpstr>간단한 모델링</vt:lpstr>
      <vt:lpstr>간단한 모델링</vt:lpstr>
      <vt:lpstr>간단한 모델링</vt:lpstr>
      <vt:lpstr>간단한 모델링</vt:lpstr>
      <vt:lpstr>간단한 모델링</vt:lpstr>
      <vt:lpstr>간단한 모델링</vt:lpstr>
      <vt:lpstr>간단한 모델링</vt:lpstr>
      <vt:lpstr>간단한 모델링</vt:lpstr>
      <vt:lpstr>간단한 모델링</vt:lpstr>
      <vt:lpstr>IMU를 이용한 각속도, 자세 추정  </vt:lpstr>
      <vt:lpstr>IMU를 이용한 각속도, 자세 추정  </vt:lpstr>
      <vt:lpstr>IMU를 이용한 각속도, 자세 추정  </vt:lpstr>
      <vt:lpstr>IMU를 이용한 각속도, 자세 추정  </vt:lpstr>
      <vt:lpstr>IMU를 이용한 각속도, 자세 추정  </vt:lpstr>
      <vt:lpstr>IMU를 이용한 각속도, 자세 추정  </vt:lpstr>
      <vt:lpstr>IMU를 이용한 각속도, 자세 추정  </vt:lpstr>
      <vt:lpstr>IMU를 이용한 각속도, 자세 추정  </vt:lpstr>
      <vt:lpstr>결과물</vt:lpstr>
      <vt:lpstr>결과물</vt:lpstr>
      <vt:lpstr>결과물</vt:lpstr>
      <vt:lpstr>배운 것</vt:lpstr>
      <vt:lpstr>목표</vt:lpstr>
      <vt:lpstr>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드론 자세제어와 PID</dc:title>
  <dc:creator>병필 문</dc:creator>
  <cp:lastModifiedBy>병필 문</cp:lastModifiedBy>
  <cp:revision>24</cp:revision>
  <dcterms:created xsi:type="dcterms:W3CDTF">2021-02-16T14:16:39Z</dcterms:created>
  <dcterms:modified xsi:type="dcterms:W3CDTF">2021-02-17T04:50:29Z</dcterms:modified>
</cp:coreProperties>
</file>